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59" r:id="rId8"/>
    <p:sldId id="260" r:id="rId9"/>
    <p:sldId id="265" r:id="rId10"/>
    <p:sldId id="310" r:id="rId11"/>
    <p:sldId id="267" r:id="rId12"/>
    <p:sldId id="311" r:id="rId13"/>
    <p:sldId id="312" r:id="rId14"/>
    <p:sldId id="268" r:id="rId15"/>
    <p:sldId id="313" r:id="rId16"/>
    <p:sldId id="288" r:id="rId17"/>
    <p:sldId id="342" r:id="rId18"/>
    <p:sldId id="343" r:id="rId19"/>
    <p:sldId id="344" r:id="rId20"/>
    <p:sldId id="345" r:id="rId21"/>
    <p:sldId id="283" r:id="rId22"/>
    <p:sldId id="284" r:id="rId23"/>
    <p:sldId id="361" r:id="rId24"/>
    <p:sldId id="282" r:id="rId25"/>
    <p:sldId id="281" r:id="rId26"/>
    <p:sldId id="287" r:id="rId27"/>
    <p:sldId id="292" r:id="rId28"/>
    <p:sldId id="332" r:id="rId29"/>
    <p:sldId id="285" r:id="rId30"/>
    <p:sldId id="290" r:id="rId31"/>
    <p:sldId id="303" r:id="rId32"/>
    <p:sldId id="291" r:id="rId33"/>
    <p:sldId id="262" r:id="rId34"/>
    <p:sldId id="273" r:id="rId35"/>
    <p:sldId id="289" r:id="rId36"/>
    <p:sldId id="286" r:id="rId37"/>
    <p:sldId id="357" r:id="rId38"/>
    <p:sldId id="359" r:id="rId39"/>
    <p:sldId id="275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866"/>
    <a:srgbClr val="00554E"/>
    <a:srgbClr val="8FC877"/>
    <a:srgbClr val="EDEAE5"/>
    <a:srgbClr val="E3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8" autoAdjust="0"/>
    <p:restoredTop sz="94068" autoAdjust="0"/>
  </p:normalViewPr>
  <p:slideViewPr>
    <p:cSldViewPr snapToGrid="0" showGuides="1">
      <p:cViewPr>
        <p:scale>
          <a:sx n="50" d="100"/>
          <a:sy n="50" d="100"/>
        </p:scale>
        <p:origin x="-216" y="-1590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4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2196667057087"/>
                  <c:y val="0.02819316531882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defRPr>
                    </a:pPr>
                    <a:r>
                      <a:rPr lang="en-US"/>
                      <a:t>[百分比]</a:t>
                    </a:r>
                    <a:endParaRPr lang="zh-CN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31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4.wmf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39F9-33CD-4E51-ADEE-9A4E4E91B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85408">
            <a:off x="9522143" y="6361475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85408">
            <a:off x="9575675" y="4582084"/>
            <a:ext cx="1983092" cy="1983092"/>
          </a:xfrm>
          <a:prstGeom prst="rect">
            <a:avLst/>
          </a:prstGeom>
          <a:solidFill>
            <a:srgbClr val="E3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85408">
            <a:off x="5825321" y="1295061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85408">
            <a:off x="6553592" y="2737775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85408">
            <a:off x="8166045" y="3121785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85408">
            <a:off x="6342297" y="-530385"/>
            <a:ext cx="9503763" cy="4695673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85408">
            <a:off x="5754944" y="749387"/>
            <a:ext cx="5801258" cy="946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85408">
            <a:off x="7318216" y="3839387"/>
            <a:ext cx="730342" cy="730342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85408">
            <a:off x="10875048" y="4143834"/>
            <a:ext cx="792575" cy="792575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85408">
            <a:off x="9150590" y="3799252"/>
            <a:ext cx="1709033" cy="1709033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85408">
            <a:off x="6029011" y="-21659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785408">
            <a:off x="11461556" y="5676964"/>
            <a:ext cx="391995" cy="39199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785408">
            <a:off x="6628538" y="1122959"/>
            <a:ext cx="2253521" cy="2253521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785408">
            <a:off x="9530823" y="2823651"/>
            <a:ext cx="5906939" cy="470520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rot="2785408">
            <a:off x="12164695" y="4865599"/>
            <a:ext cx="469568" cy="469568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 rot="2785408">
            <a:off x="10746270" y="6379813"/>
            <a:ext cx="676270" cy="676270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046897" y="957720"/>
            <a:ext cx="7376472" cy="10292570"/>
            <a:chOff x="-397968" y="648004"/>
            <a:chExt cx="7376472" cy="10292570"/>
          </a:xfrm>
        </p:grpSpPr>
        <p:sp>
          <p:nvSpPr>
            <p:cNvPr id="8" name="矩形 7"/>
            <p:cNvSpPr/>
            <p:nvPr/>
          </p:nvSpPr>
          <p:spPr>
            <a:xfrm rot="13866803">
              <a:off x="2532826" y="648004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3866803">
              <a:off x="1560740" y="1577783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3866803">
              <a:off x="5803025" y="599971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866803">
              <a:off x="4818609" y="4093590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866803">
              <a:off x="3999592" y="4400282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3866803">
              <a:off x="-2931284" y="3970127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3866803">
              <a:off x="5683038" y="6222287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3866803">
              <a:off x="2159033" y="3118200"/>
              <a:ext cx="1282471" cy="128247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3866803">
              <a:off x="126866" y="2666970"/>
              <a:ext cx="1016175" cy="101617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3866803">
              <a:off x="5445563" y="7244585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3866803">
              <a:off x="1294082" y="1985854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3866803">
              <a:off x="-2826229" y="5702256"/>
              <a:ext cx="9941099" cy="319248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3866803">
              <a:off x="1644266" y="3889133"/>
              <a:ext cx="1284869" cy="1284869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3866803">
              <a:off x="3592874" y="5105756"/>
              <a:ext cx="1639861" cy="163986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7998300">
            <a:off x="5375057" y="2597819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7998300">
            <a:off x="6369678" y="2575841"/>
            <a:ext cx="1983092" cy="1983092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7998300">
            <a:off x="10232860" y="-1369146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7998300">
            <a:off x="8449609" y="-553062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7998300">
            <a:off x="8922076" y="1056984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7998300">
            <a:off x="6299187" y="1579997"/>
            <a:ext cx="9833662" cy="5214142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7998300">
            <a:off x="7048711" y="2078289"/>
            <a:ext cx="395679" cy="395679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7998300">
            <a:off x="7957981" y="1421050"/>
            <a:ext cx="1282471" cy="128247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7998300">
            <a:off x="11511201" y="-1236095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7998300">
            <a:off x="6165338" y="4503247"/>
            <a:ext cx="635234" cy="63523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7998300">
            <a:off x="6632663" y="5582790"/>
            <a:ext cx="3877749" cy="2429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7998300">
            <a:off x="8729275" y="2700620"/>
            <a:ext cx="1822428" cy="1822428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7998300">
            <a:off x="9613759" y="448192"/>
            <a:ext cx="1639861" cy="163986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7998300">
            <a:off x="8543491" y="3333713"/>
            <a:ext cx="7459541" cy="467348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7998300">
            <a:off x="5140208" y="6131540"/>
            <a:ext cx="1452916" cy="1452916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7998300">
            <a:off x="7103090" y="4017775"/>
            <a:ext cx="1016175" cy="101617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678406">
            <a:off x="-1157425" y="-1846990"/>
            <a:ext cx="5134209" cy="4018165"/>
            <a:chOff x="5128830" y="-1267454"/>
            <a:chExt cx="10122510" cy="7922139"/>
          </a:xfrm>
        </p:grpSpPr>
        <p:sp>
          <p:nvSpPr>
            <p:cNvPr id="9" name="矩形 8"/>
            <p:cNvSpPr/>
            <p:nvPr/>
          </p:nvSpPr>
          <p:spPr>
            <a:xfrm rot="2334366">
              <a:off x="9688441" y="5479206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334366">
              <a:off x="9558079" y="3651806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334366">
              <a:off x="5360570" y="93997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334366">
              <a:off x="6295363" y="2247601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334366">
              <a:off x="7895898" y="2472448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334366">
              <a:off x="5747577" y="-1267454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2334366">
              <a:off x="5128830" y="110260"/>
              <a:ext cx="5801258" cy="94645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334366">
              <a:off x="7146295" y="3298158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334366">
              <a:off x="10716190" y="3130321"/>
              <a:ext cx="792575" cy="792575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34366">
              <a:off x="9017483" y="2950419"/>
              <a:ext cx="1709033" cy="1709033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334366">
              <a:off x="5393234" y="-395479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334366">
              <a:off x="11473749" y="4601468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334366">
              <a:off x="6200254" y="589123"/>
              <a:ext cx="2253521" cy="2253521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334366">
              <a:off x="8969509" y="2245181"/>
              <a:ext cx="5906939" cy="470520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92256" y="5326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1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0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4.bin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44.wmf"/><Relationship Id="rId7" Type="http://schemas.openxmlformats.org/officeDocument/2006/relationships/package" Target="../embeddings/Document4.docx"/><Relationship Id="rId6" Type="http://schemas.openxmlformats.org/officeDocument/2006/relationships/image" Target="../media/image43.wmf"/><Relationship Id="rId5" Type="http://schemas.openxmlformats.org/officeDocument/2006/relationships/package" Target="../embeddings/Document3.docx"/><Relationship Id="rId4" Type="http://schemas.openxmlformats.org/officeDocument/2006/relationships/image" Target="../media/image42.wmf"/><Relationship Id="rId3" Type="http://schemas.openxmlformats.org/officeDocument/2006/relationships/package" Target="../embeddings/Document2.docx"/><Relationship Id="rId2" Type="http://schemas.openxmlformats.org/officeDocument/2006/relationships/image" Target="../media/image41.wmf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3.vml"/><Relationship Id="rId1" Type="http://schemas.openxmlformats.org/officeDocument/2006/relationships/package" Target="../embeddings/Document1.docx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8025" y="3772535"/>
            <a:ext cx="555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 实现一个集各大音乐平台API于一体的音乐播放器APP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965" y="1435100"/>
            <a:ext cx="65138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SE2020-G06-</a:t>
            </a:r>
            <a:endParaRPr lang="zh-CN" altLang="en-US" sz="6600" b="1" dirty="0" smtClean="0">
              <a:solidFill>
                <a:srgbClr val="37A866"/>
              </a:solidFill>
              <a:cs typeface="+mn-ea"/>
              <a:sym typeface="+mn-lt"/>
            </a:endParaRPr>
          </a:p>
          <a:p>
            <a:pPr algn="r"/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项目计划 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v1</a:t>
            </a:r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.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0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.0</a:t>
            </a:r>
            <a:endParaRPr lang="en-US" altLang="zh-CN" sz="6600" b="1" dirty="0" smtClean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55405" y="4800272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1663" y="4996833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G06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邢海粟 章拾瑜 黄德煜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77444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4410" y="2517140"/>
            <a:ext cx="102012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软件所调用接口是缺省的，用户无法自行添加所需要的音乐平台的接口。软件内置多种音乐平台的接口，暂定有网易云，QQ音乐，酷狗音乐，酷我音乐。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3931920"/>
            <a:ext cx="2110740" cy="411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4240" y="346583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35" y="3931920"/>
            <a:ext cx="2255520" cy="716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15435" y="3465830"/>
            <a:ext cx="16954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网易云音乐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035" y="3790950"/>
            <a:ext cx="2484120" cy="693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19035" y="3465830"/>
            <a:ext cx="14922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4410" y="4776470"/>
            <a:ext cx="15767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" y="5169535"/>
            <a:ext cx="5191760" cy="137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2321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重点实现技术分析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87755" y="2506345"/>
            <a:ext cx="1020127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方案A因为用户无法自己导入接口，降低了部分用户使用软件的使用体验。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方案B支持自定义用户体验较好。但对于普通的非专业用户来说，如采用输入式进行自定义软件接入的音乐平台。自己搜索API并进行调用难度较高，可能性不大。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用户如需调用小众音乐平台，可能会出现该平台没有可使用的API的问题。而如采用按钮选择调用式，则与方案A默认平台区别不大。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经过初步分析，不同的音乐平台API之间相似度不是很高，没有普遍的命名规律，调用方式有时甚至不太统一。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综上分析，小组决定采用方案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，默认几个音乐平台的方式。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050095" y="2951505"/>
            <a:ext cx="2000248" cy="1956483"/>
            <a:chOff x="4477498" y="1456188"/>
            <a:chExt cx="2000248" cy="1956483"/>
          </a:xfrm>
        </p:grpSpPr>
        <p:sp>
          <p:nvSpPr>
            <p:cNvPr id="59" name="任意多边形 58"/>
            <p:cNvSpPr/>
            <p:nvPr/>
          </p:nvSpPr>
          <p:spPr>
            <a:xfrm rot="10800000">
              <a:off x="4477498" y="1472516"/>
              <a:ext cx="1183821" cy="1183822"/>
            </a:xfrm>
            <a:custGeom>
              <a:avLst/>
              <a:gdLst>
                <a:gd name="connsiteX0" fmla="*/ 1183821 w 1183821"/>
                <a:gd name="connsiteY0" fmla="*/ 4330 h 1183822"/>
                <a:gd name="connsiteX1" fmla="*/ 1152613 w 1183821"/>
                <a:gd name="connsiteY1" fmla="*/ 1576 h 1183822"/>
                <a:gd name="connsiteX2" fmla="*/ 1183821 w 1183821"/>
                <a:gd name="connsiteY2" fmla="*/ 0 h 1183822"/>
                <a:gd name="connsiteX3" fmla="*/ 475920 w 1183821"/>
                <a:gd name="connsiteY3" fmla="*/ 1183822 h 1183822"/>
                <a:gd name="connsiteX4" fmla="*/ 0 w 1183821"/>
                <a:gd name="connsiteY4" fmla="*/ 1183822 h 1183822"/>
                <a:gd name="connsiteX5" fmla="*/ 464181 w 1183821"/>
                <a:gd name="connsiteY5" fmla="*/ 243772 h 1183822"/>
                <a:gd name="connsiteX6" fmla="*/ 481595 w 1183821"/>
                <a:gd name="connsiteY6" fmla="*/ 232761 h 1183822"/>
                <a:gd name="connsiteX7" fmla="*/ 574142 w 1183821"/>
                <a:gd name="connsiteY7" fmla="*/ 302818 h 1183822"/>
                <a:gd name="connsiteX8" fmla="*/ 976052 w 1183821"/>
                <a:gd name="connsiteY8" fmla="*/ 460508 h 1183822"/>
                <a:gd name="connsiteX9" fmla="*/ 1162181 w 1183821"/>
                <a:gd name="connsiteY9" fmla="*/ 478102 h 1183822"/>
                <a:gd name="connsiteX10" fmla="*/ 1041155 w 1183821"/>
                <a:gd name="connsiteY10" fmla="*/ 490302 h 1183822"/>
                <a:gd name="connsiteX11" fmla="*/ 475920 w 1183821"/>
                <a:gd name="connsiteY11" fmla="*/ 1183822 h 11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821" h="1183822">
                  <a:moveTo>
                    <a:pt x="1183821" y="4330"/>
                  </a:moveTo>
                  <a:lnTo>
                    <a:pt x="1152613" y="1576"/>
                  </a:lnTo>
                  <a:lnTo>
                    <a:pt x="1183821" y="0"/>
                  </a:lnTo>
                  <a:close/>
                  <a:moveTo>
                    <a:pt x="475920" y="1183822"/>
                  </a:moveTo>
                  <a:lnTo>
                    <a:pt x="0" y="1183822"/>
                  </a:lnTo>
                  <a:cubicBezTo>
                    <a:pt x="0" y="800732"/>
                    <a:pt x="181967" y="460143"/>
                    <a:pt x="464181" y="243772"/>
                  </a:cubicBezTo>
                  <a:lnTo>
                    <a:pt x="481595" y="232761"/>
                  </a:lnTo>
                  <a:lnTo>
                    <a:pt x="574142" y="302818"/>
                  </a:lnTo>
                  <a:cubicBezTo>
                    <a:pt x="695210" y="378394"/>
                    <a:pt x="830923" y="432701"/>
                    <a:pt x="976052" y="460508"/>
                  </a:cubicBezTo>
                  <a:lnTo>
                    <a:pt x="1162181" y="478102"/>
                  </a:lnTo>
                  <a:lnTo>
                    <a:pt x="1041155" y="490302"/>
                  </a:lnTo>
                  <a:cubicBezTo>
                    <a:pt x="718577" y="556312"/>
                    <a:pt x="475920" y="841729"/>
                    <a:pt x="475920" y="118382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277596" y="2438849"/>
              <a:ext cx="1183821" cy="973822"/>
            </a:xfrm>
            <a:custGeom>
              <a:avLst/>
              <a:gdLst>
                <a:gd name="connsiteX0" fmla="*/ 517591 w 1183821"/>
                <a:gd name="connsiteY0" fmla="*/ 0 h 973822"/>
                <a:gd name="connsiteX1" fmla="*/ 535284 w 1183821"/>
                <a:gd name="connsiteY1" fmla="*/ 13086 h 973822"/>
                <a:gd name="connsiteX2" fmla="*/ 1042315 w 1183821"/>
                <a:gd name="connsiteY2" fmla="*/ 198008 h 973822"/>
                <a:gd name="connsiteX3" fmla="*/ 1183821 w 1183821"/>
                <a:gd name="connsiteY3" fmla="*/ 206378 h 973822"/>
                <a:gd name="connsiteX4" fmla="*/ 1183821 w 1183821"/>
                <a:gd name="connsiteY4" fmla="*/ 265920 h 973822"/>
                <a:gd name="connsiteX5" fmla="*/ 1041155 w 1183821"/>
                <a:gd name="connsiteY5" fmla="*/ 280302 h 973822"/>
                <a:gd name="connsiteX6" fmla="*/ 475920 w 1183821"/>
                <a:gd name="connsiteY6" fmla="*/ 973822 h 973822"/>
                <a:gd name="connsiteX7" fmla="*/ 0 w 1183821"/>
                <a:gd name="connsiteY7" fmla="*/ 973822 h 973822"/>
                <a:gd name="connsiteX8" fmla="*/ 464181 w 1183821"/>
                <a:gd name="connsiteY8" fmla="*/ 33772 h 97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821" h="973822">
                  <a:moveTo>
                    <a:pt x="517591" y="0"/>
                  </a:moveTo>
                  <a:lnTo>
                    <a:pt x="535284" y="13086"/>
                  </a:lnTo>
                  <a:cubicBezTo>
                    <a:pt x="684306" y="110855"/>
                    <a:pt x="856721" y="175900"/>
                    <a:pt x="1042315" y="198008"/>
                  </a:cubicBezTo>
                  <a:lnTo>
                    <a:pt x="1183821" y="206378"/>
                  </a:lnTo>
                  <a:lnTo>
                    <a:pt x="1183821" y="265920"/>
                  </a:lnTo>
                  <a:lnTo>
                    <a:pt x="1041155" y="280302"/>
                  </a:lnTo>
                  <a:cubicBezTo>
                    <a:pt x="718577" y="346312"/>
                    <a:pt x="475920" y="631729"/>
                    <a:pt x="475920" y="973822"/>
                  </a:cubicBezTo>
                  <a:lnTo>
                    <a:pt x="0" y="973822"/>
                  </a:lnTo>
                  <a:cubicBezTo>
                    <a:pt x="0" y="590732"/>
                    <a:pt x="181967" y="250143"/>
                    <a:pt x="464181" y="3377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 rot="16200000">
              <a:off x="5439691" y="155296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>
              <a:off x="4397047" y="234195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>
            <a:off x="4264794" y="2242515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527823" y="4389558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544153" y="219188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240" y="437436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15215" y="2635269"/>
            <a:ext cx="8264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下载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84777" y="4780344"/>
            <a:ext cx="8735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03494" y="2577464"/>
            <a:ext cx="805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安装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777967" y="4780344"/>
            <a:ext cx="80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绿色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190230" y="2367915"/>
            <a:ext cx="304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在项目交付后，提供的APK或IPA安装包易于用户安装使用。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86510" y="2346325"/>
            <a:ext cx="2818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项目初步完成后，上传到百度云盘、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，方便用户下载。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190230" y="4688205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软件开发人员身心健康，爱党敬业，诚信友善，软件纯净绿色，用户放心使用。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86510" y="4688205"/>
            <a:ext cx="2818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软件与其他音乐APP无较大区别，因此操作人员或用户无需计算机专业知识，无需培训即可使用。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法律可行性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8625" y="1919605"/>
            <a:ext cx="9874885" cy="3216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该项目并无商业行为，仅作为个人兴趣业余开发。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该项目调用的所有接口仅限于技术研究和项目开发练习使用，禁止商业用途，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此应用并非破解，仅仅是一个简化后的播放容器，播放会员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付费曲目仍需对应平台会员身份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购买。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相关资源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音乐版权归网易云音乐、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QQ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音乐等原公司所有。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/>
              <a:t>一旦出现或有可能出现侵权等法律问题，将会立即关闭相关接口。</a:t>
            </a:r>
            <a:endParaRPr lang="zh-CN" altLang="en-US" sz="1600"/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[12]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确定小组总分工，确定阶段里程碑，指定工作流程。预估每项任务完成时间，依据小组总分工分配任务，根据小组成员分配的任务将会贯穿项目始终。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937385" y="1263015"/>
            <a:ext cx="9062085" cy="1101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COCOMO2 </a:t>
            </a:r>
            <a:r>
              <a:rPr lang="zh-CN" altLang="en-US"/>
              <a:t>模型，构造性成本模型（</a:t>
            </a:r>
            <a:r>
              <a:rPr lang="en-US" altLang="zh-CN"/>
              <a:t>constructive cost model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软件开发工作量表示成代码行数（</a:t>
            </a:r>
            <a:r>
              <a:rPr lang="en-US" altLang="zh-CN"/>
              <a:t>KLOC</a:t>
            </a:r>
            <a:r>
              <a:rPr lang="zh-CN" altLang="en-US"/>
              <a:t>）的非线性函数：</a:t>
            </a:r>
            <a:endParaRPr lang="zh-CN" altLang="en-US"/>
          </a:p>
          <a:p>
            <a:endParaRPr lang="en-US" altLang="zh-CN" baseline="30000"/>
          </a:p>
        </p:txBody>
      </p:sp>
      <p:sp>
        <p:nvSpPr>
          <p:cNvPr id="6" name="文本框 5"/>
          <p:cNvSpPr txBox="1"/>
          <p:nvPr/>
        </p:nvSpPr>
        <p:spPr>
          <a:xfrm>
            <a:off x="1621155" y="3868420"/>
            <a:ext cx="6975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其中：</a:t>
            </a: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E</a:t>
            </a:r>
            <a:r>
              <a:rPr lang="zh-CN" altLang="en-US"/>
              <a:t>是开发者工作量（以人月为单位）；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a</a:t>
            </a:r>
            <a:r>
              <a:rPr lang="zh-CN" altLang="en-US"/>
              <a:t>是模型系数；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KLOC</a:t>
            </a:r>
            <a:r>
              <a:rPr lang="zh-CN" altLang="en-US"/>
              <a:t>是估计的源代码行数（以千行为单位）；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b</a:t>
            </a:r>
            <a:r>
              <a:rPr lang="zh-CN" altLang="en-US"/>
              <a:t>是模型指数；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fi</a:t>
            </a:r>
            <a:r>
              <a:rPr lang="zh-CN" altLang="en-US"/>
              <a:t>（</a:t>
            </a:r>
            <a:r>
              <a:rPr lang="en-US" altLang="zh-CN"/>
              <a:t>i=1~17</a:t>
            </a:r>
            <a:r>
              <a:rPr lang="zh-CN" altLang="en-US"/>
              <a:t>）是成本因素。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985" y="2123440"/>
            <a:ext cx="5734685" cy="174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520" y="1012190"/>
            <a:ext cx="5831840" cy="5705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2595" y="1012190"/>
            <a:ext cx="138366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/>
              <a:t>f1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f2 = 0.93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f3 = 0.88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f4 = 0.91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f5 = 1.13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f6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f7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f8 = 0.87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f9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f10 = 1.16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f11 = 1.22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f12 = 1.10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f13 = 1.12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f14 = 0.84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f15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f16 = 0.78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f17 = 1.00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40" y="2857500"/>
            <a:ext cx="1203960" cy="1143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16540" y="3244850"/>
            <a:ext cx="124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/>
              <a:t>= 0.836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21155" y="2610485"/>
            <a:ext cx="6975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其中模型指数</a:t>
            </a:r>
            <a:r>
              <a:rPr lang="en-US" altLang="zh-CN"/>
              <a:t>b</a:t>
            </a:r>
            <a:r>
              <a:rPr lang="zh-CN" altLang="en-US"/>
              <a:t>由如下公式计算，取值范围为</a:t>
            </a:r>
            <a:r>
              <a:rPr lang="en-US" altLang="zh-CN"/>
              <a:t>1.01~1.26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2365" y="5001895"/>
            <a:ext cx="9149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五个</a:t>
            </a:r>
            <a:r>
              <a:rPr lang="en-US" altLang="zh-CN"/>
              <a:t>W</a:t>
            </a:r>
            <a:r>
              <a:rPr lang="zh-CN" altLang="en-US"/>
              <a:t>分级因素，每个因素都划分成六个级别（</a:t>
            </a:r>
            <a:r>
              <a:rPr lang="en-US" altLang="zh-CN"/>
              <a:t>5</a:t>
            </a:r>
            <a:r>
              <a:rPr lang="zh-CN" altLang="en-US"/>
              <a:t>甚低 </a:t>
            </a:r>
            <a:r>
              <a:rPr lang="en-US" altLang="zh-CN"/>
              <a:t>— 0</a:t>
            </a:r>
            <a:r>
              <a:rPr lang="zh-CN" altLang="en-US"/>
              <a:t>甚高</a:t>
            </a:r>
            <a:r>
              <a:rPr lang="zh-CN" altLang="en-US"/>
              <a:t>）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1.</a:t>
            </a:r>
            <a:r>
              <a:rPr lang="zh-CN" altLang="en-US"/>
              <a:t>项目先例性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2.</a:t>
            </a:r>
            <a:r>
              <a:rPr lang="zh-CN" altLang="en-US"/>
              <a:t>开发灵活性</a:t>
            </a:r>
            <a:r>
              <a:rPr lang="en-US" altLang="zh-CN"/>
              <a:t>	2</a:t>
            </a:r>
            <a:r>
              <a:rPr lang="zh-CN" altLang="en-US"/>
              <a:t>（为了实现预先确定的外部接口需求及为了及早开发所增加的工作量）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3.</a:t>
            </a:r>
            <a:r>
              <a:rPr lang="zh-CN" altLang="en-US"/>
              <a:t>风险排除度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4.</a:t>
            </a:r>
            <a:r>
              <a:rPr lang="zh-CN" altLang="en-US"/>
              <a:t>项目组凝聚力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5.</a:t>
            </a:r>
            <a:r>
              <a:rPr lang="zh-CN" altLang="en-US"/>
              <a:t>过程成熟度</a:t>
            </a:r>
            <a:r>
              <a:rPr lang="en-US" altLang="zh-CN"/>
              <a:t>	4</a:t>
            </a:r>
            <a:r>
              <a:rPr lang="zh-CN" altLang="en-US"/>
              <a:t>（初始级、可重复级、已定义级、已管理级、优化级）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520" y="3780790"/>
            <a:ext cx="502920" cy="5486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235440" y="3807460"/>
            <a:ext cx="1927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800"/>
              <a:t>= 1.10</a:t>
            </a:r>
            <a:endParaRPr 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80" y="976630"/>
            <a:ext cx="5928360" cy="163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3165475"/>
            <a:ext cx="5473065" cy="164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5455" y="2647950"/>
            <a:ext cx="6975475" cy="390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工作量方程中模型系数</a:t>
            </a:r>
            <a:r>
              <a:rPr lang="en-US" altLang="zh-CN"/>
              <a:t>a</a:t>
            </a:r>
            <a:r>
              <a:rPr lang="zh-CN" altLang="en-US"/>
              <a:t>的典型数值为</a:t>
            </a:r>
            <a:r>
              <a:rPr lang="en-US" altLang="zh-CN"/>
              <a:t>3.0</a:t>
            </a:r>
            <a:r>
              <a:rPr lang="zh-CN" altLang="en-US"/>
              <a:t>，本项目取</a:t>
            </a:r>
            <a:r>
              <a:rPr lang="en-US" altLang="zh-CN"/>
              <a:t>2.0</a:t>
            </a:r>
            <a:r>
              <a:rPr lang="zh-CN" altLang="en-US"/>
              <a:t>，</a:t>
            </a:r>
            <a:endParaRPr lang="en-US" altLang="zh-CN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a = 2.0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b = 1.10</a:t>
            </a:r>
            <a:r>
              <a:rPr lang="zh-CN" altLang="en-US">
                <a:sym typeface="+mn-ea"/>
              </a:rPr>
              <a:t>，</a:t>
            </a:r>
            <a:r>
              <a:rPr lang="en-US">
                <a:sym typeface="+mn-ea"/>
              </a:rPr>
              <a:t>f = 0.836</a:t>
            </a:r>
            <a:r>
              <a:rPr lang="zh-CN" altLang="en-US">
                <a:sym typeface="+mn-ea"/>
              </a:rPr>
              <a:t>，</a:t>
            </a:r>
            <a:endParaRPr lang="zh-CN" altLang="en-US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zh-CN" altLang="en-US"/>
              <a:t>右上功能图分析，根据代码行估计公式：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t>最小规模平均</a:t>
            </a:r>
            <a:r>
              <a:rPr lang="en-US"/>
              <a:t>a(</a:t>
            </a:r>
            <a:r>
              <a:t>1.2+2.4+2</a:t>
            </a:r>
            <a:r>
              <a:rPr lang="en-US"/>
              <a:t>.0)</a:t>
            </a:r>
            <a:r>
              <a:rPr lang="en-US" altLang="zh-CN"/>
              <a:t>/3 = 1.87</a:t>
            </a:r>
            <a:endParaRPr lang="en-US" altLang="zh-CN"/>
          </a:p>
          <a:p>
            <a:pPr algn="l">
              <a:buClrTx/>
              <a:buSzTx/>
              <a:buFontTx/>
            </a:pPr>
          </a:p>
          <a:p>
            <a:pPr algn="l">
              <a:buClrTx/>
              <a:buSzTx/>
              <a:buFontTx/>
            </a:pPr>
            <a:r>
              <a:t>最大规模平均</a:t>
            </a:r>
            <a:r>
              <a:rPr lang="en-US"/>
              <a:t>b</a:t>
            </a:r>
            <a:r>
              <a:rPr lang="en-US" altLang="zh-CN"/>
              <a:t>(</a:t>
            </a:r>
            <a:r>
              <a:t>3.6+</a:t>
            </a:r>
            <a:r>
              <a:rPr lang="en-US"/>
              <a:t>4.5</a:t>
            </a:r>
            <a:r>
              <a:t>+</a:t>
            </a:r>
            <a:r>
              <a:rPr lang="en-US"/>
              <a:t>6.0</a:t>
            </a:r>
            <a:r>
              <a:rPr lang="en-US"/>
              <a:t>)/3=4.70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t>最可能规模</a:t>
            </a:r>
            <a:r>
              <a:rPr lang="en-US"/>
              <a:t>m(</a:t>
            </a:r>
            <a:r>
              <a:t>2.5+3.0+</a:t>
            </a:r>
            <a:r>
              <a:rPr lang="en-US"/>
              <a:t>4.5</a:t>
            </a:r>
            <a:r>
              <a:rPr lang="en-US"/>
              <a:t>)/3=3.33</a:t>
            </a:r>
            <a:endParaRPr 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3200"/>
              <a:t>L = 3.32KLOC</a:t>
            </a:r>
            <a:endParaRPr lang="en-US" altLang="zh-CN" sz="3200"/>
          </a:p>
        </p:txBody>
      </p:sp>
      <p:pic>
        <p:nvPicPr>
          <p:cNvPr id="4" name="图片 3" descr="SE2020-G06-小组预备作业软件导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1425" y="203200"/>
            <a:ext cx="4130040" cy="221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3059430"/>
            <a:ext cx="419100" cy="44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99705" y="3663950"/>
            <a:ext cx="41675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/>
              <a:t>E</a:t>
            </a:r>
            <a:r>
              <a:rPr lang="zh-CN" altLang="en-US" sz="2000"/>
              <a:t>是开发工作量（以人月为单位）；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T</a:t>
            </a:r>
            <a:r>
              <a:rPr lang="zh-CN" altLang="en-US" sz="2000"/>
              <a:t>是开发时间（以月为单位）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8242300" y="304101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= 6.259</a:t>
            </a:r>
            <a:endParaRPr 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7823200" y="568134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T = 5.67</a:t>
            </a:r>
            <a:endParaRPr 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7799705" y="6309360"/>
            <a:ext cx="3692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2020.9</a:t>
            </a:r>
            <a:r>
              <a:rPr lang="zh-CN" altLang="en-US" sz="2400"/>
              <a:t>下旬</a:t>
            </a:r>
            <a:r>
              <a:rPr lang="en-US" sz="2400"/>
              <a:t>~2021.1</a:t>
            </a:r>
            <a:r>
              <a:rPr lang="zh-CN" altLang="en-US" sz="2400"/>
              <a:t>下旬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55" y="1156335"/>
            <a:ext cx="4469765" cy="1341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848225"/>
            <a:ext cx="3473450" cy="765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915" y="3406775"/>
            <a:ext cx="2286000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7446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项目各个阶段里程碑（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3945" y="1003300"/>
            <a:ext cx="9292590" cy="564959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4205" y="353187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2" imgW="971550" imgH="800100" progId="Package">
                  <p:embed/>
                </p:oleObj>
              </mc:Choice>
              <mc:Fallback>
                <p:oleObj name="" showAsIcon="1" r:id="rId2" imgW="971550" imgH="8001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205" y="353187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4205" y="239522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4" imgW="971550" imgH="800100" progId="Package">
                  <p:embed/>
                </p:oleObj>
              </mc:Choice>
              <mc:Fallback>
                <p:oleObj name="" showAsIcon="1" r:id="rId4" imgW="971550" imgH="80010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205" y="239522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4205" y="466026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6" imgW="971550" imgH="800100" progId="Package">
                  <p:embed/>
                </p:oleObj>
              </mc:Choice>
              <mc:Fallback>
                <p:oleObj name="" showAsIcon="1" r:id="rId6" imgW="971550" imgH="800100" progId="Packag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205" y="466026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 rot="5400000">
            <a:off x="2355850" y="1059815"/>
            <a:ext cx="233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5209" y="461092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25209" y="1502840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25209" y="254458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25209" y="358633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8027" y="370287"/>
            <a:ext cx="1107996" cy="1783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90942" y="461000"/>
            <a:ext cx="0" cy="44491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9610" y="518486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9610" y="1561845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39610" y="2605204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39610" y="364426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25209" y="462230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b="1" dirty="0">
                <a:cs typeface="+mn-ea"/>
                <a:sym typeface="+mn-lt"/>
              </a:rPr>
              <a:t>5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9610" y="468312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25209" y="567929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>
                <a:cs typeface="+mn-ea"/>
                <a:sym typeface="+mn-lt"/>
              </a:rPr>
              <a:t>6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9610" y="5737077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B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6380" y="1071245"/>
            <a:ext cx="12533630" cy="5194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9545" y="166370"/>
            <a:ext cx="9482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WBS：工作分解结构（Work Breakdown Structure）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16535" y="5944235"/>
            <a:ext cx="907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注：设</a:t>
            </a:r>
            <a:r>
              <a:rPr lang="en-US" altLang="zh-CN"/>
              <a:t>x.0</a:t>
            </a:r>
            <a:r>
              <a:rPr lang="zh-CN" altLang="en-US"/>
              <a:t>为第一分级，</a:t>
            </a:r>
            <a:r>
              <a:rPr lang="en-US" altLang="zh-CN"/>
              <a:t>x.x</a:t>
            </a:r>
            <a:r>
              <a:rPr lang="zh-CN" altLang="en-US"/>
              <a:t>为第二分级，</a:t>
            </a:r>
            <a:r>
              <a:rPr lang="en-US" altLang="zh-CN"/>
              <a:t>x.x.x</a:t>
            </a:r>
            <a:r>
              <a:rPr lang="zh-CN" altLang="en-US"/>
              <a:t>为第三分级，每个第三分级下默认包含：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）组长审核（</a:t>
            </a:r>
            <a:r>
              <a:rPr lang="en-US" altLang="zh-CN"/>
              <a:t>2</a:t>
            </a:r>
            <a:r>
              <a:rPr lang="zh-CN" altLang="en-US"/>
              <a:t>）会议讨论（</a:t>
            </a:r>
            <a:r>
              <a:rPr lang="en-US" altLang="zh-CN"/>
              <a:t>3</a:t>
            </a:r>
            <a:r>
              <a:rPr lang="zh-CN" altLang="en-US"/>
              <a:t>）内容修订；按照编号递增自动划分为第四分级</a:t>
            </a:r>
            <a:r>
              <a:rPr lang="en-US" altLang="zh-CN"/>
              <a:t>x.x.x.x</a:t>
            </a:r>
            <a:r>
              <a:rPr lang="zh-CN" altLang="en-US"/>
              <a:t>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9545" y="166370"/>
            <a:ext cx="9482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WBS：工作分解结构（Work Breakdown Structure）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4295" y="2566035"/>
            <a:ext cx="59956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注：设</a:t>
            </a:r>
            <a:r>
              <a:rPr lang="en-US" altLang="zh-CN"/>
              <a:t>x.0</a:t>
            </a:r>
            <a:r>
              <a:rPr lang="zh-CN" altLang="en-US"/>
              <a:t>为第一分级，</a:t>
            </a:r>
            <a:r>
              <a:rPr lang="en-US" altLang="zh-CN"/>
              <a:t>x.x</a:t>
            </a:r>
            <a:r>
              <a:rPr lang="zh-CN" altLang="en-US"/>
              <a:t>为第二分级，</a:t>
            </a:r>
            <a:r>
              <a:rPr lang="en-US" altLang="zh-CN"/>
              <a:t>x.x.x</a:t>
            </a:r>
            <a:r>
              <a:rPr lang="zh-CN" altLang="en-US"/>
              <a:t>为第三分级，每个第三分级下默认包含：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）组长审核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）会议讨论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）内容修订；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按照编号递增自动划分为第四分级</a:t>
            </a:r>
            <a:r>
              <a:rPr lang="en-US" altLang="zh-CN"/>
              <a:t>x.x.x.x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965" y="839470"/>
            <a:ext cx="5898515" cy="588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623820" y="607695"/>
            <a:ext cx="5129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OBS：组织分解结构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23887" y="1281603"/>
            <a:ext cx="116649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08065" y="638175"/>
            <a:ext cx="6536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（Organizational Breakdown Structure）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035" y="1479550"/>
            <a:ext cx="10684510" cy="515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724785" y="488315"/>
            <a:ext cx="2840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小组工作流程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853122" y="1188258"/>
            <a:ext cx="47498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0" y="4449490"/>
            <a:ext cx="2264229" cy="139337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264229" y="4362398"/>
            <a:ext cx="2481942" cy="8709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746171" y="3346398"/>
            <a:ext cx="1465943" cy="101600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212114" y="2824252"/>
            <a:ext cx="3091543" cy="52214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9303657" y="1256345"/>
            <a:ext cx="2888343" cy="156790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40970" y="3748949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2972" y="4574316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4971" y="2685032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56600" y="1909444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969" y="3779362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分配任务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1914" y="4609291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协同完成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1970" y="2715803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开会讨论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58201" y="1945921"/>
            <a:ext cx="14078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资源整合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7874" y="2715923"/>
            <a:ext cx="332084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组长明确每个阶段里程碑任务，细分小任务并分配给组员，根据小组总分工设置负责人。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67382" y="1410049"/>
            <a:ext cx="385787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召开小组会议，组员对自己的工作进度进行汇报，对初步完成的任务进行讨论并修订。对每次会议进行记录，对修订后的内容使用配置管理工具进行迭代。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93825" y="3256228"/>
            <a:ext cx="339310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经过数轮完善，组长将所有资源进行整合，达到该里程碑阶段要求完成的任务目的。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肘形连接符 2"/>
          <p:cNvCxnSpPr>
            <a:stCxn id="11" idx="3"/>
            <a:endCxn id="10" idx="3"/>
          </p:cNvCxnSpPr>
          <p:nvPr/>
        </p:nvCxnSpPr>
        <p:spPr>
          <a:xfrm flipH="1">
            <a:off x="6153785" y="2904490"/>
            <a:ext cx="762000" cy="1889760"/>
          </a:xfrm>
          <a:prstGeom prst="bentConnector3">
            <a:avLst>
              <a:gd name="adj1" fmla="val -63333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166904" y="5194963"/>
            <a:ext cx="332084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负责人根据其他组员的工作进度，不断调整自己负责的任务目标。对于具有前置任务条件的任务，各个任务负责人互相协调，协同完成。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肘形连接符 23"/>
          <p:cNvCxnSpPr>
            <a:stCxn id="10" idx="1"/>
            <a:endCxn id="11" idx="1"/>
          </p:cNvCxnSpPr>
          <p:nvPr/>
        </p:nvCxnSpPr>
        <p:spPr>
          <a:xfrm rot="10800000" flipH="1">
            <a:off x="4542790" y="2904490"/>
            <a:ext cx="762000" cy="1889760"/>
          </a:xfrm>
          <a:prstGeom prst="bentConnector3">
            <a:avLst>
              <a:gd name="adj1" fmla="val -31250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3" grpId="0"/>
      <p:bldP spid="23" grpId="1"/>
      <p:bldP spid="21" grpId="0"/>
      <p:bldP spid="21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6816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项目详细进度计划（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78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840" y="1059815"/>
            <a:ext cx="8251825" cy="560641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18495" y="21431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showAsIcon="1" r:id="rId2" imgW="971550" imgH="800100" progId="Package">
                  <p:embed/>
                </p:oleObj>
              </mc:Choice>
              <mc:Fallback>
                <p:oleObj name="" showAsIcon="1" r:id="rId2" imgW="971550" imgH="800100" progId="Package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8495" y="21431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18495" y="323405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showAsIcon="1" r:id="rId4" imgW="971550" imgH="800100" progId="Package">
                  <p:embed/>
                </p:oleObj>
              </mc:Choice>
              <mc:Fallback>
                <p:oleObj name="" showAsIcon="1" r:id="rId4" imgW="971550" imgH="800100" progId="Package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18495" y="323405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762615" y="105981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showAsIcon="1" r:id="rId6" imgW="971550" imgH="800100" progId="Package">
                  <p:embed/>
                </p:oleObj>
              </mc:Choice>
              <mc:Fallback>
                <p:oleObj name="" showAsIcon="1" r:id="rId6" imgW="971550" imgH="800100" progId="Package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62615" y="105981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554605" y="956310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项目预算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72147" y="169943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2580" y="1878965"/>
          <a:ext cx="11741785" cy="4253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/>
                <a:gridCol w="8419465"/>
                <a:gridCol w="1544320"/>
              </a:tblGrid>
              <a:tr h="8610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计算公式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</a:t>
                      </a:r>
                      <a:r>
                        <a:rPr 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（元）</a:t>
                      </a:r>
                      <a:endParaRPr 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150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软件成本</a:t>
                      </a:r>
                      <a:endParaRPr lang="zh-CN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软件测试需要各大音乐平台的VIP进行测试。QQ音乐豪华绿钻15元/月，网易云音乐黑胶VIP16元/月，酷狗音乐SVIP15/元/月，酷我音乐豪华VIP15元/月，按照默认四个音乐平台计算，每个月所需成本为61元。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61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385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团队建设</a:t>
                      </a:r>
                      <a:endParaRPr lang="en-US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每周进行两次例会，每次例会至少需要3瓶矿泉水。一周12元，本学期总共16周，总计192元。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192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391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服务器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阿里云开发者计划学生服务器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MySQL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49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元，学生机云服务器新购优惠一年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元。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160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06745" y="1155700"/>
            <a:ext cx="416179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实际支出为：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61 + 192 + 160 = 313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19275" y="1162685"/>
          <a:ext cx="9867900" cy="514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/>
                <a:gridCol w="2469515"/>
                <a:gridCol w="6112510"/>
              </a:tblGrid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    </a:t>
                      </a:r>
                      <a:r>
                        <a:rPr lang="zh-CN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31801308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</a:txBody>
                  <a:tcPr marL="12700" marR="12700" marT="12700" vert="horz" anchor="ctr"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</a:t>
                      </a:r>
                      <a:endParaRPr lang="en-US" altLang="zh-CN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  </a:t>
                      </a:r>
                      <a:r>
                        <a:rPr lang="zh-CN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31805336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</a:t>
                      </a:r>
                      <a:endParaRPr lang="en-US" altLang="zh-CN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  </a:t>
                      </a:r>
                      <a:r>
                        <a:rPr lang="zh-CN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31801112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31808022@stu.zucc.edu.cn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31807071@stu.zucc.edu.cn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19195" y="136525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测试人员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36737" y="87964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57575" y="1472565"/>
            <a:ext cx="208534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软工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1801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 伊君琛 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5" y="1264920"/>
            <a:ext cx="839470" cy="839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57575" y="2495550"/>
            <a:ext cx="2046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计算1803 周诚信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35" y="2247265"/>
            <a:ext cx="866140" cy="864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35" y="3305175"/>
            <a:ext cx="854710" cy="855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7735" y="3549015"/>
            <a:ext cx="2120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计算</a:t>
            </a:r>
            <a:r>
              <a:rPr lang="en-US" altLang="zh-CN"/>
              <a:t>1802 </a:t>
            </a:r>
            <a:r>
              <a:rPr lang="zh-CN" altLang="en-US"/>
              <a:t>项伟铭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35" y="4370705"/>
            <a:ext cx="822325" cy="822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49320" y="4598035"/>
            <a:ext cx="2054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英语1801 施煜晨 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35" y="5364480"/>
            <a:ext cx="812800" cy="8147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7735" y="5671820"/>
            <a:ext cx="1944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广告1801 林雨果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4</a:t>
            </a:r>
            <a:endParaRPr lang="en-US" altLang="zh-CN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在软件管理的领域里存在着被称作“依赖地狱”的死亡之谷，系统规模越大，加入的包越多，你就越有可能在未来的某一天发现自己已深陷绝望之中。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77440" y="1807210"/>
            <a:ext cx="91636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会议记录格式：</a:t>
            </a:r>
            <a:r>
              <a:rPr lang="en-US" altLang="zh-CN"/>
              <a:t>SE2020-G06-</a:t>
            </a:r>
            <a:r>
              <a:rPr lang="zh-CN" altLang="en-US"/>
              <a:t>会议纪要</a:t>
            </a:r>
            <a:r>
              <a:rPr lang="en-US" altLang="zh-CN"/>
              <a:t>_xxxx(</a:t>
            </a:r>
            <a:r>
              <a:rPr lang="zh-CN" altLang="en-US"/>
              <a:t>年</a:t>
            </a:r>
            <a:r>
              <a:rPr lang="en-US" altLang="zh-CN"/>
              <a:t>).xx(</a:t>
            </a:r>
            <a:r>
              <a:rPr lang="zh-CN" altLang="en-US"/>
              <a:t>月</a:t>
            </a:r>
            <a:r>
              <a:rPr lang="en-US" altLang="zh-CN"/>
              <a:t>).xx(</a:t>
            </a:r>
            <a:r>
              <a:rPr lang="zh-CN" altLang="en-US"/>
              <a:t>日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会议记录内容：</a:t>
            </a:r>
            <a:endParaRPr lang="zh-CN" altLang="en-US"/>
          </a:p>
          <a:p>
            <a:endParaRPr lang="zh-CN" altLang="en-US"/>
          </a:p>
          <a:p>
            <a:r>
              <a:t>I.基础信息</a:t>
            </a:r>
            <a:r>
              <a:rPr lang="zh-CN"/>
              <a:t>：主持人、日期、时间、地点、记录员、会议议题</a:t>
            </a:r>
            <a:endParaRPr lang="zh-CN"/>
          </a:p>
          <a:p/>
          <a:p>
            <a:r>
              <a:t>II.到场人员</a:t>
            </a:r>
          </a:p>
          <a:p/>
          <a:p>
            <a:r>
              <a:rPr lang="en-US" altLang="zh-CN"/>
              <a:t>III.上次会议的实行成果与不足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IV.本次会议未决问题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V.个体内容纪要</a:t>
            </a:r>
            <a:r>
              <a:rPr lang="zh-CN" altLang="en-US"/>
              <a:t>：</a:t>
            </a:r>
            <a:r>
              <a:rPr lang="zh-CN" altLang="en-US"/>
              <a:t>会议职责、个人任务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VI.休会：纪要提交、纪要审批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02450" y="74485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Word.Document.12">
                  <p:embed/>
                </p:oleObj>
              </mc:Choice>
              <mc:Fallback>
                <p:oleObj name="" showAsIcon="1" r:id="rId1" imgW="971550" imgH="8001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02450" y="74485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26095" y="74485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800100" progId="Word.Document.12">
                  <p:embed/>
                </p:oleObj>
              </mc:Choice>
              <mc:Fallback>
                <p:oleObj name="" showAsIcon="1" r:id="rId3" imgW="971550" imgH="800100" progId="Word.Documen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26095" y="74485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46565" y="74485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5" imgW="971550" imgH="800100" progId="Word.Document.12">
                  <p:embed/>
                </p:oleObj>
              </mc:Choice>
              <mc:Fallback>
                <p:oleObj name="" showAsIcon="1" r:id="rId5" imgW="971550" imgH="800100" progId="Word.Document.12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46565" y="74485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05805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7" imgW="971550" imgH="800100" progId="Word.Document.12">
                  <p:embed/>
                </p:oleObj>
              </mc:Choice>
              <mc:Fallback>
                <p:oleObj name="" showAsIcon="1" r:id="rId7" imgW="971550" imgH="800100" progId="Word.Document.12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05805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205" y="34138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789747" y="108475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635" y="1294765"/>
            <a:ext cx="98894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代码版本格式：主版本号.次版本号.修订号，版本号递增规则如下：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主版本号：当你做了不兼容的 API 修改，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次版本号：当你做了向下兼容的功能性新增，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修订号：当你做了向下兼容的问题修正。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注：先行版本号及版本编译元数据可以加到“主版本号.次版本号.修订号”的后面，作为延伸。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报告（</a:t>
            </a:r>
            <a:r>
              <a:rPr lang="en-US" altLang="zh-CN"/>
              <a:t>PPT</a:t>
            </a:r>
            <a:r>
              <a:rPr lang="zh-CN" altLang="en-US"/>
              <a:t>）版本格式：正式版本号</a:t>
            </a:r>
            <a:r>
              <a:rPr lang="en-US" altLang="zh-CN"/>
              <a:t>.</a:t>
            </a:r>
            <a:r>
              <a:rPr lang="zh-CN" altLang="en-US"/>
              <a:t>评审版本号</a:t>
            </a:r>
            <a:r>
              <a:rPr lang="en-US" altLang="zh-CN"/>
              <a:t>.</a:t>
            </a:r>
            <a:r>
              <a:rPr lang="zh-CN" altLang="en-US"/>
              <a:t>自行迭代号，版本号递增规则如下：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正式版本号：正式评审过后的正式版本，一般为</a:t>
            </a:r>
            <a:r>
              <a:rPr lang="en-US" altLang="zh-CN"/>
              <a:t>1.0.0</a:t>
            </a:r>
            <a:r>
              <a:rPr lang="zh-CN" altLang="en-US"/>
              <a:t>，提交日期为评审当周的周日，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评审版本号：经过预评审或先行组评审后，根据其评审内容修改的版本，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自行迭代号：根据上课内容或小组会议后，对上一版本内容的修正。</a:t>
            </a:r>
            <a:endParaRPr lang="en-US" altLang="zh-CN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05675" y="23304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05675" y="23304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62527" y="3809628"/>
            <a:ext cx="527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中国数字音乐的不断兴起，带动了庞大的数字音乐竞争市场。在激烈的竞争下，用户面临的不便也随之而来。</a:t>
            </a:r>
            <a:endParaRPr 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00960" y="826135"/>
            <a:ext cx="2021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718502" y="15692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0" y="1852930"/>
            <a:ext cx="9626600" cy="439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参考资料的意义在于，指出该部分内容的来源/出处，从而保障这段内容是客观真实的。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右箭头 21"/>
          <p:cNvSpPr/>
          <p:nvPr/>
        </p:nvSpPr>
        <p:spPr>
          <a:xfrm>
            <a:off x="6247539" y="79756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6232791" y="203073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右箭头 1"/>
          <p:cNvSpPr/>
          <p:nvPr/>
        </p:nvSpPr>
        <p:spPr>
          <a:xfrm flipH="1">
            <a:off x="4486132" y="2848610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右箭头 3"/>
          <p:cNvSpPr/>
          <p:nvPr/>
        </p:nvSpPr>
        <p:spPr>
          <a:xfrm>
            <a:off x="6247539" y="313563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右箭头 4"/>
          <p:cNvSpPr/>
          <p:nvPr/>
        </p:nvSpPr>
        <p:spPr>
          <a:xfrm>
            <a:off x="6232791" y="485775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右箭头 5"/>
          <p:cNvSpPr/>
          <p:nvPr/>
        </p:nvSpPr>
        <p:spPr>
          <a:xfrm flipH="1">
            <a:off x="4227195" y="3871595"/>
            <a:ext cx="2225040" cy="2575560"/>
          </a:xfrm>
          <a:prstGeom prst="bentArrow">
            <a:avLst>
              <a:gd name="adj1" fmla="val 10048"/>
              <a:gd name="adj2" fmla="val 8262"/>
              <a:gd name="adj3" fmla="val 17780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右箭头 6"/>
          <p:cNvSpPr/>
          <p:nvPr/>
        </p:nvSpPr>
        <p:spPr>
          <a:xfrm flipH="1">
            <a:off x="4486132" y="5121275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155" y="1970405"/>
            <a:ext cx="5323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2020上半年度中国数字音乐市场研究报告 2020/10/24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645" y="2307590"/>
            <a:ext cx="4019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https://new.qq.com/rain/a/20200921A0G4VI00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155" y="3094355"/>
            <a:ext cx="5175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FreeMusic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实现集各大音乐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为一体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4155" y="343154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https://blog.csdn.net/a496401006/article/details/103903131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5425" y="4211320"/>
            <a:ext cx="402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倒带app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个人开发主页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935" y="4548505"/>
            <a:ext cx="4003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https://dniwer.me/#/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3205" y="499110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Listen1app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3205" y="532828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http://listen1.github.io/listen1/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4475" y="582612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版本号规则博客园参考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4475" y="616331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https://www.cnblogs.com/duanlibo/p/10971995.html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89595" y="24511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Flutter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中文网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89595" y="58229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https://flutterchina.club/docs/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7055" y="125666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 QQ音乐 | 移动WEB开放平台 - 接入说明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87055" y="159385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https://y.qq.com/m/api/open/index.html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89595" y="210375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 网易云音乐 API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说明文档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89595" y="244094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http://musicapi.leanapp.cn/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89595" y="294449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酷狗音乐开放平台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89595" y="328168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http://open.kugou.com/docs/mini-player/#/h5?v=2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87055" y="379412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解析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87055" y="413131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https://www.bzqll.com/2019/06/313.html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84515" y="465391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项目进度工作量估算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84515" y="4991100"/>
            <a:ext cx="3895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张海藩,牟永敏.软件工程导论[M].清华大学出版社:北京,2013:1-31.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47990" y="5488940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[12]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ISO标准的软件工程项目开发计划书模板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一切使人团结的是善与美，一切使人分裂的是恶与丑。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——列夫·托尔斯泰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03476" y="1012188"/>
            <a:ext cx="2534710" cy="2534710"/>
          </a:xfrm>
          <a:prstGeom prst="ellipse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894685" y="1012188"/>
            <a:ext cx="2534710" cy="2534710"/>
          </a:xfrm>
          <a:prstGeom prst="ellipse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785894" y="1012188"/>
            <a:ext cx="2534710" cy="2534710"/>
          </a:xfrm>
          <a:prstGeom prst="ellipse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144684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邢海粟</a:t>
            </a:r>
            <a:endParaRPr lang="zh-CN" altLang="en-US" sz="3600" b="1" dirty="0"/>
          </a:p>
        </p:txBody>
      </p:sp>
      <p:sp>
        <p:nvSpPr>
          <p:cNvPr id="96" name="矩形 95"/>
          <p:cNvSpPr/>
          <p:nvPr/>
        </p:nvSpPr>
        <p:spPr>
          <a:xfrm>
            <a:off x="288290" y="4505325"/>
            <a:ext cx="356108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协调小组成员矛盾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团结一致向前冲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该阶段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PPT的制作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和后续更新；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负责项目计划的制定和甘特图的绘制；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WBS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的绘制；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负责分配下一阶段的任务；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7" name="Group 11"/>
          <p:cNvGrpSpPr>
            <a:grpSpLocks noChangeAspect="1"/>
          </p:cNvGrpSpPr>
          <p:nvPr/>
        </p:nvGrpSpPr>
        <p:grpSpPr bwMode="auto">
          <a:xfrm>
            <a:off x="5715932" y="2030265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21"/>
          <p:cNvGrpSpPr>
            <a:grpSpLocks noChangeAspect="1"/>
          </p:cNvGrpSpPr>
          <p:nvPr/>
        </p:nvGrpSpPr>
        <p:grpSpPr bwMode="auto">
          <a:xfrm>
            <a:off x="1888648" y="2034805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32"/>
          <p:cNvGrpSpPr>
            <a:grpSpLocks noChangeAspect="1"/>
          </p:cNvGrpSpPr>
          <p:nvPr/>
        </p:nvGrpSpPr>
        <p:grpSpPr bwMode="auto">
          <a:xfrm>
            <a:off x="9631169" y="1973516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1622425"/>
            <a:ext cx="1310005" cy="131445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4536440" y="4505325"/>
            <a:ext cx="324993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负责软件开发计划文档的编写；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负责项目初步可行性的分析；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负责完成小组项目预算；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文档的编写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负责项目计划的资料收集；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391525" y="4505325"/>
            <a:ext cx="344043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负责小组会议的记录和整理；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作为配置管理员，负责配置管理；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负责软件开发计划文档的修订；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负责该阶段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的修订；      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为项目提供建设性建议； 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3591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章拾瑜</a:t>
            </a:r>
            <a:endParaRPr lang="zh-CN" altLang="en-US" sz="3600" b="1" dirty="0"/>
          </a:p>
        </p:txBody>
      </p:sp>
      <p:sp>
        <p:nvSpPr>
          <p:cNvPr id="127" name="矩形 126"/>
          <p:cNvSpPr/>
          <p:nvPr/>
        </p:nvSpPr>
        <p:spPr>
          <a:xfrm>
            <a:off x="9466260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黄德煜</a:t>
            </a:r>
            <a:endParaRPr lang="zh-CN" altLang="en-US" sz="3600" b="1" dirty="0"/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65" y="1518285"/>
            <a:ext cx="1504315" cy="15043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1522730"/>
            <a:ext cx="141414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11575" y="5490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小组分工评分规则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2305" y="1771650"/>
            <a:ext cx="92303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1.自我评价，满分100分；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2.其他组员1评分，满分100分；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3.其他组员2评分，满分100分；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4.组长评分，组长自己的组长评分为组长对其他组员评价的平均值，满分100分；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总分为100分，计算规则如下：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小组评分 = 自评 * 0.3 + 他评1 * 0.3 + 他评2 * 0.3 + 组长评分 * 0.1；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94420" y="54927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94420" y="54927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70915" y="1106170"/>
          <a:ext cx="10645140" cy="505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190"/>
                <a:gridCol w="1774190"/>
                <a:gridCol w="1774190"/>
                <a:gridCol w="1774190"/>
                <a:gridCol w="1867535"/>
                <a:gridCol w="1680845"/>
              </a:tblGrid>
              <a:tr h="750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组员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自评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他评1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他评2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组长评价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总评</a:t>
                      </a:r>
                      <a:endParaRPr lang="zh-CN" altLang="en-US" sz="3200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96.7</a:t>
                      </a:r>
                      <a:endParaRPr lang="en-US" altLang="zh-CN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95.7</a:t>
                      </a:r>
                      <a:endParaRPr lang="en-US" altLang="zh-CN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94.1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36345" y="2404110"/>
            <a:ext cx="12039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/>
              <a:t>邢海粟</a:t>
            </a:r>
            <a:endParaRPr lang="zh-CN" altLang="en-US" sz="2400" b="1" dirty="0"/>
          </a:p>
        </p:txBody>
      </p:sp>
      <p:sp>
        <p:nvSpPr>
          <p:cNvPr id="126" name="矩形 125"/>
          <p:cNvSpPr/>
          <p:nvPr/>
        </p:nvSpPr>
        <p:spPr>
          <a:xfrm>
            <a:off x="1236660" y="3809803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/>
              <a:t>章拾瑜</a:t>
            </a:r>
            <a:endParaRPr lang="zh-CN" altLang="en-US" sz="2400" b="1" dirty="0"/>
          </a:p>
        </p:txBody>
      </p:sp>
      <p:sp>
        <p:nvSpPr>
          <p:cNvPr id="127" name="矩形 126"/>
          <p:cNvSpPr/>
          <p:nvPr/>
        </p:nvSpPr>
        <p:spPr>
          <a:xfrm>
            <a:off x="1236660" y="5202358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/>
              <a:t>黄德煜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4932" y="2775168"/>
            <a:ext cx="5351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SE2020-G06-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932" y="1328507"/>
            <a:ext cx="535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37A866"/>
                </a:solidFill>
                <a:cs typeface="+mn-ea"/>
                <a:sym typeface="+mn-lt"/>
              </a:rPr>
              <a:t>谢</a:t>
            </a:r>
            <a:r>
              <a:rPr lang="zh-CN" altLang="en-US" sz="8800" dirty="0" smtClean="0">
                <a:solidFill>
                  <a:srgbClr val="37A866"/>
                </a:solidFill>
                <a:cs typeface="+mn-ea"/>
                <a:sym typeface="+mn-lt"/>
              </a:rPr>
              <a:t>谢观看</a:t>
            </a:r>
            <a:endParaRPr lang="zh-CN" altLang="en-US" sz="8800" dirty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12415" y="361128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38673" y="3791802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感谢一路有你，最美好的陪伴莫过于倾听。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 rot="1758189">
            <a:off x="4983461" y="382570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 rot="12558189">
            <a:off x="5852826" y="227671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 rot="17958189">
            <a:off x="6192639" y="3485895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 rot="7158189">
            <a:off x="4643649" y="2616531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424459" y="2723306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391283" y="4587824"/>
            <a:ext cx="506013" cy="506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25338" y="4201019"/>
            <a:ext cx="467262" cy="4672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910434" y="3213589"/>
            <a:ext cx="480849" cy="4808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440" y="2791460"/>
            <a:ext cx="348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中国数字音乐不断兴起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[1]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9472" y="3117460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现阶段，数字音乐不断兴起，加之知识版权意识越来越强烈，并且国家各类政策保护。在这类因素的影响下，数字音乐付费市场又逐渐形成十分庞大的竞争市场。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8230" y="483489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不同音乐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功能各具特色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19472" y="5173369"/>
            <a:ext cx="2865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云、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音乐、虾米音乐、酷狗音乐、酷我音乐、海贝音乐、无名音乐、多米音乐、咪咕音乐。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29270" y="182816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音乐版权问题带来的不便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089" y="2197568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近些年来国内众多音乐公司越来越重视音乐的版权问题，因此有些音乐的版权一旦被某一个音乐App买断，就不会在其他的同类型App上被搜索到。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29089" y="387144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先行者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9089" y="4240777"/>
            <a:ext cx="2865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也有希望能通过一个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集成大部分音乐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先行者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，未完成的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FreeMusic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[2]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、已下架的倒带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、跨平台的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listen1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551058" y="4748349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除了音乐功能以外，我们希望在完成原有设想的基础上，再加入很多其他的玩法。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51058" y="2156944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让用户只需下载一个App就能聆听其他主流音乐平台的音乐资源。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97908" y="4969933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并不是去做盗版音乐播放器，本质上还是通过各大音乐平台提供的公开接口。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97908" y="2338009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在App里可以享受到最基本的听歌功能。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1960638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43600" y="196063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3600" y="590852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43600" y="327660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36343" y="4592562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482668" y="188806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音乐播放器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494279" y="4519990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不是盗版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rot="10800000" flipV="1">
            <a:off x="7437120" y="3208927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集各大平台资源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 rot="10800000" flipV="1">
            <a:off x="7421880" y="5812244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</a:t>
            </a:r>
            <a:r>
              <a:rPr lang="en-US" altLang="zh-CN" dirty="0">
                <a:cs typeface="+mn-ea"/>
                <a:sym typeface="+mn-lt"/>
              </a:rPr>
              <a:t>+</a:t>
            </a:r>
            <a:endParaRPr lang="en-US" altLang="zh-CN" dirty="0">
              <a:cs typeface="+mn-ea"/>
              <a:sym typeface="+mn-lt"/>
            </a:endParaRPr>
          </a:p>
        </p:txBody>
      </p:sp>
      <p:cxnSp>
        <p:nvCxnSpPr>
          <p:cNvPr id="36" name="直接连接符 35"/>
          <p:cNvCxnSpPr>
            <a:endCxn id="22" idx="2"/>
          </p:cNvCxnSpPr>
          <p:nvPr/>
        </p:nvCxnSpPr>
        <p:spPr>
          <a:xfrm>
            <a:off x="4731658" y="2113038"/>
            <a:ext cx="1211942" cy="0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82510" y="3421865"/>
            <a:ext cx="1166222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297749" y="6014599"/>
            <a:ext cx="1166222" cy="15239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2"/>
          </p:cNvCxnSpPr>
          <p:nvPr/>
        </p:nvCxnSpPr>
        <p:spPr>
          <a:xfrm flipV="1">
            <a:off x="4743269" y="4744962"/>
            <a:ext cx="1193074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412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项目初步可行性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经济可行性、技术可行性、操作可行性、法律可行性。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经济可行性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043783" y="854075"/>
            <a:ext cx="4839993" cy="4047550"/>
            <a:chOff x="5712823" y="1438608"/>
            <a:chExt cx="5762171" cy="4818742"/>
          </a:xfrm>
        </p:grpSpPr>
        <p:sp>
          <p:nvSpPr>
            <p:cNvPr id="4" name="菱形 3"/>
            <p:cNvSpPr/>
            <p:nvPr/>
          </p:nvSpPr>
          <p:spPr>
            <a:xfrm>
              <a:off x="5712823" y="2715865"/>
              <a:ext cx="2293257" cy="2293257"/>
            </a:xfrm>
            <a:prstGeom prst="diamond">
              <a:avLst/>
            </a:pr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6961051" y="1438608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961051" y="3964093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223793" y="2222378"/>
              <a:ext cx="3251201" cy="3251201"/>
            </a:xfrm>
            <a:prstGeom prst="diamond">
              <a:avLst/>
            </a:prstGeom>
            <a:solidFill>
              <a:srgbClr val="8FC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55449" y="1996440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开发工具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50" y="2364740"/>
            <a:ext cx="53555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几乎选择了免费的，或面向学生的版本，花费较少。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浙大城市学院图书馆借阅了图书《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Flutter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实战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》，学习成本较少。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在开发过程中如果TomCat无法满足需求，则采用阿里云服务器需要购买学生版，但所需花费也并不高。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3223" y="3922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后期测试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2920" y="4286885"/>
            <a:ext cx="41814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需要各大音乐App的VIP对软件测试。按QQ音乐豪华绿钻15元/月，网易云音乐黑胶VIP16元/月，酷狗音乐SVIP15/元/月，酷我音乐豪华VIP15元/月，按照默认四个音乐平台计算，每个月所需成本为61元。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0895" y="392239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团队讨论与建设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90795" y="4305300"/>
            <a:ext cx="3543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小组每周进行两次例会，例会所需矿泉水至少三瓶，按照16周计算。所需团队建设成本为192元。如需节省成本，则由寝室桶装水代替。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移动端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后端实现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各大音乐APP的API调用。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在开源社区及其各大平台，我们可以找到音乐平台多种版本的API接口。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针对所需实现的不同软件功能，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将分为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8520" y="3053080"/>
            <a:ext cx="3723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采用flutter框架进行开发。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flutter框架具有跨平台的特点。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具有优秀的中文社区可供学习参考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3399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采用spring-boot开发框架。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在有Java语言的学习基础上，学习spring-boot框架难度不会很大。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569335" y="14580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697672" y="82821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134235" y="1031875"/>
            <a:ext cx="37909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4235" y="1633220"/>
            <a:ext cx="79546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由用户自定义所需接入的音乐平台。采用输入式，或按钮选择式调用不同的音乐平台。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1844" r="-109" b="4838"/>
          <a:stretch>
            <a:fillRect/>
          </a:stretch>
        </p:blipFill>
        <p:spPr>
          <a:xfrm>
            <a:off x="199390" y="2184400"/>
            <a:ext cx="9389745" cy="439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5" y="2183765"/>
            <a:ext cx="5117465" cy="439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TABLE_BEAUTIFY" val="smartTable{854f7165-6325-4016-93a5-fab3851eb928}"/>
  <p:tag name="TABLE_RECT" val="350.7*131.182*258.6*181.7"/>
  <p:tag name="TABLE_EMPHASIZE_COLOR" val="6579300"/>
  <p:tag name="TABLE_ONEKEY_SKIN_IDX" val="0"/>
  <p:tag name="TABLE_SKINIDX" val="-1"/>
  <p:tag name="TABLE_COLORIDX" val="l"/>
</p:tagLst>
</file>

<file path=ppt/tags/tag2.xml><?xml version="1.0" encoding="utf-8"?>
<p:tagLst xmlns:p="http://schemas.openxmlformats.org/presentationml/2006/main">
  <p:tag name="KSO_WM_UNIT_TABLE_BEAUTIFY" val="smartTable{718e629e-293b-4343-b647-fe09e83d00e6}"/>
</p:tagLst>
</file>

<file path=ppt/tags/tag3.xml><?xml version="1.0" encoding="utf-8"?>
<p:tagLst xmlns:p="http://schemas.openxmlformats.org/presentationml/2006/main">
  <p:tag name="KSO_WM_UNIT_TABLE_BEAUTIFY" val="smartTable{20b6c4bb-a82c-451e-99af-35b6d1ab3031}"/>
</p:tagLst>
</file>

<file path=ppt/tags/tag4.xml><?xml version="1.0" encoding="utf-8"?>
<p:tagLst xmlns:p="http://schemas.openxmlformats.org/presentationml/2006/main">
  <p:tag name="ISPRING_PRESENTATION_TITLE" val="演示文稿2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2dbxcf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5718</Words>
  <Application>WPS 演示</Application>
  <PresentationFormat>自定义</PresentationFormat>
  <Paragraphs>586</Paragraphs>
  <Slides>37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37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Agency FB</vt:lpstr>
      <vt:lpstr>Trebuchet MS</vt:lpstr>
      <vt:lpstr>FZZhengHeiS-DB-GB</vt:lpstr>
      <vt:lpstr>Verdana</vt:lpstr>
      <vt:lpstr>微软雅黑</vt:lpstr>
      <vt:lpstr>Arial Unicode MS</vt:lpstr>
      <vt:lpstr>等线</vt:lpstr>
      <vt:lpstr>第一PPT，www.1ppt.com</vt:lpstr>
      <vt:lpstr>Word.Document.12</vt:lpstr>
      <vt:lpstr>Word.Document.12</vt:lpstr>
      <vt:lpstr>Word.Document.12</vt:lpstr>
      <vt:lpstr>Word.Document.12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Shark</cp:lastModifiedBy>
  <cp:revision>864</cp:revision>
  <dcterms:created xsi:type="dcterms:W3CDTF">2017-12-05T11:58:00Z</dcterms:created>
  <dcterms:modified xsi:type="dcterms:W3CDTF">2020-10-31T06:07:28Z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